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65" r:id="rId2"/>
    <p:sldId id="298" r:id="rId3"/>
    <p:sldId id="299" r:id="rId4"/>
    <p:sldId id="261" r:id="rId5"/>
    <p:sldId id="262" r:id="rId6"/>
    <p:sldId id="263" r:id="rId7"/>
    <p:sldId id="300" r:id="rId8"/>
    <p:sldId id="264" r:id="rId9"/>
    <p:sldId id="266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Condensed" panose="020B0604020202020204" charset="0"/>
      <p:regular r:id="rId16"/>
      <p:bold r:id="rId17"/>
      <p:italic r:id="rId18"/>
      <p:boldItalic r:id="rId19"/>
    </p:embeddedFont>
    <p:embeddedFont>
      <p:font typeface="Roboto Condensed Light" panose="020B0604020202020204" charset="0"/>
      <p:regular r:id="rId20"/>
      <p:italic r:id="rId21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  <p14:sldId id="298"/>
            <p14:sldId id="299"/>
            <p14:sldId id="261"/>
            <p14:sldId id="262"/>
            <p14:sldId id="263"/>
            <p14:sldId id="300"/>
            <p14:sldId id="264"/>
            <p14:sldId id="266"/>
          </p14:sldIdLst>
        </p14:section>
        <p14:section name="Oddíl bez názvu" id="{F48DCBF0-1E08-4B2F-8247-721F233B82E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81" d="100"/>
          <a:sy n="81" d="100"/>
        </p:scale>
        <p:origin x="156" y="33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8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8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2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  <p:sldLayoutId id="2147483726" r:id="rId43"/>
    <p:sldLayoutId id="2147483727" r:id="rId4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927976" y="3659376"/>
            <a:ext cx="802835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Veřejné </a:t>
            </a:r>
            <a:r>
              <a:rPr lang="cs-CZ" sz="8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zákázky</a:t>
            </a:r>
            <a:r>
              <a:rPr lang="cs-CZ" sz="8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IT</a:t>
            </a:r>
          </a:p>
          <a:p>
            <a:r>
              <a:rPr lang="cs-CZ" sz="8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systémy </a:t>
            </a:r>
            <a:r>
              <a:rPr lang="cs-CZ" sz="8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  <a:r>
              <a:rPr lang="cs-CZ" sz="8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ZKB</a:t>
            </a:r>
            <a:endParaRPr lang="cs-CZ" sz="8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cs-CZ" sz="4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cs-CZ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" panose="02000000000000000000" pitchFamily="2" charset="0"/>
              </a:rPr>
              <a:t>Ing. Antonín Hlavinka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912459" y="1458618"/>
            <a:ext cx="9144000" cy="182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TextBox 17"/>
          <p:cNvSpPr txBox="1"/>
          <p:nvPr/>
        </p:nvSpPr>
        <p:spPr>
          <a:xfrm>
            <a:off x="8958991" y="7684569"/>
            <a:ext cx="6169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Náměstek informačních technologií organizace</a:t>
            </a:r>
          </a:p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991" y="1894545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F7B42-2CB9-46BF-8E52-C9B1DA4C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Soutěže IT zakázek z dotačních titulů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2AB941-CC8D-45DF-879E-8C2231A24C12}"/>
              </a:ext>
            </a:extLst>
          </p:cNvPr>
          <p:cNvSpPr txBox="1"/>
          <p:nvPr/>
        </p:nvSpPr>
        <p:spPr>
          <a:xfrm>
            <a:off x="981512" y="2642531"/>
            <a:ext cx="15943278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200" dirty="0">
                <a:latin typeface="+mj-lt"/>
                <a:ea typeface="+mj-ea"/>
                <a:cs typeface="+mj-cs"/>
              </a:rPr>
              <a:t>Projekty IROP = noční můra IT nemocnic</a:t>
            </a:r>
          </a:p>
          <a:p>
            <a:endParaRPr lang="cs-CZ" sz="4200" dirty="0">
              <a:latin typeface="+mj-lt"/>
              <a:ea typeface="+mj-ea"/>
              <a:cs typeface="+mj-c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3600" dirty="0">
                <a:latin typeface="+mj-lt"/>
                <a:ea typeface="+mj-ea"/>
                <a:cs typeface="+mj-cs"/>
              </a:rPr>
              <a:t>Drtivá většina projektů skončila na ÚOHS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3600" dirty="0">
              <a:latin typeface="+mj-lt"/>
              <a:ea typeface="+mj-ea"/>
              <a:cs typeface="+mj-c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3600" dirty="0">
                <a:latin typeface="+mj-lt"/>
                <a:ea typeface="+mj-ea"/>
                <a:cs typeface="+mj-cs"/>
              </a:rPr>
              <a:t>Některé projekty nemohou být již včas dokončeny!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3600" dirty="0">
              <a:latin typeface="+mj-lt"/>
              <a:ea typeface="+mj-ea"/>
              <a:cs typeface="+mj-c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3600" dirty="0" err="1">
                <a:latin typeface="+mj-lt"/>
                <a:ea typeface="+mj-ea"/>
                <a:cs typeface="+mj-cs"/>
              </a:rPr>
              <a:t>Vendorlock</a:t>
            </a:r>
            <a:r>
              <a:rPr lang="cs-CZ" sz="3600" dirty="0">
                <a:latin typeface="+mj-lt"/>
                <a:ea typeface="+mj-ea"/>
                <a:cs typeface="+mj-cs"/>
              </a:rPr>
              <a:t>, tohle moc bolí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3600" dirty="0">
              <a:latin typeface="+mj-lt"/>
              <a:ea typeface="+mj-ea"/>
              <a:cs typeface="+mj-c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3600" dirty="0">
                <a:latin typeface="+mj-lt"/>
                <a:ea typeface="+mj-ea"/>
                <a:cs typeface="+mj-cs"/>
              </a:rPr>
              <a:t>Nasazování „bílých koňů“ k námitkám, články v novinách, výhrůžky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4200" dirty="0">
              <a:latin typeface="+mj-lt"/>
              <a:ea typeface="+mj-ea"/>
              <a:cs typeface="+mj-c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3600" dirty="0">
                <a:latin typeface="+mj-lt"/>
                <a:ea typeface="+mj-ea"/>
                <a:cs typeface="+mj-cs"/>
              </a:rPr>
              <a:t>Udržitelnost po 4-5 letech? Investice x Provoz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4200" dirty="0">
              <a:latin typeface="+mj-lt"/>
              <a:ea typeface="+mj-ea"/>
              <a:cs typeface="+mj-cs"/>
            </a:endParaRPr>
          </a:p>
          <a:p>
            <a:r>
              <a:rPr lang="cs-CZ" sz="4200" dirty="0">
                <a:latin typeface="+mj-lt"/>
                <a:ea typeface="+mj-ea"/>
                <a:cs typeface="+mj-cs"/>
              </a:rPr>
              <a:t>	</a:t>
            </a:r>
            <a:endParaRPr lang="cs-CZ" sz="165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C96B994-C888-415D-8F44-3A57BC01D180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614812B0-FD75-4083-9114-C8BD4E03C920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6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B4D44CB7-61AC-46F3-8690-4968A256A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ABCDE90-16D6-4FFB-8E82-6D50351B0A65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9D67A49F-D8EE-4087-99EF-5915EEDD4521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214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F7B42-2CB9-46BF-8E52-C9B1DA4C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Zkušenosti s IROP26 ve FNOL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2AB941-CC8D-45DF-879E-8C2231A24C12}"/>
              </a:ext>
            </a:extLst>
          </p:cNvPr>
          <p:cNvSpPr txBox="1"/>
          <p:nvPr/>
        </p:nvSpPr>
        <p:spPr>
          <a:xfrm>
            <a:off x="1019261" y="2333700"/>
            <a:ext cx="1594327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4200" dirty="0">
                <a:latin typeface="+mj-lt"/>
                <a:ea typeface="+mj-ea"/>
                <a:cs typeface="+mj-cs"/>
              </a:rPr>
              <a:t>IROP 26 – </a:t>
            </a:r>
            <a:r>
              <a:rPr lang="cs-CZ" sz="4200" dirty="0" err="1">
                <a:latin typeface="+mj-lt"/>
                <a:ea typeface="+mj-ea"/>
                <a:cs typeface="+mj-cs"/>
              </a:rPr>
              <a:t>eHealth</a:t>
            </a:r>
            <a:r>
              <a:rPr lang="cs-CZ" sz="4200" dirty="0">
                <a:latin typeface="+mj-lt"/>
                <a:ea typeface="+mj-ea"/>
                <a:cs typeface="+mj-cs"/>
              </a:rPr>
              <a:t>, podpora elektronizace zdravotnictví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cs-CZ" sz="3600" dirty="0">
                <a:latin typeface="+mj-lt"/>
                <a:ea typeface="+mj-ea"/>
                <a:cs typeface="+mj-cs"/>
              </a:rPr>
              <a:t>Pro FNOL 100 mil. CZK, „krajský projekt“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cs-CZ" sz="3600" dirty="0">
                <a:latin typeface="+mj-lt"/>
                <a:ea typeface="+mj-ea"/>
                <a:cs typeface="+mj-cs"/>
              </a:rPr>
              <a:t>Pytel blech, nejsou standardy, není legislativa, tudíž každý si vyložil po svém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cs-CZ" sz="3600" dirty="0">
                <a:latin typeface="+mj-lt"/>
                <a:ea typeface="+mj-ea"/>
                <a:cs typeface="+mj-cs"/>
              </a:rPr>
              <a:t>Mnoho štik v malém rybníce</a:t>
            </a:r>
            <a:br>
              <a:rPr lang="cs-CZ" sz="3600" dirty="0">
                <a:latin typeface="+mj-lt"/>
                <a:ea typeface="+mj-ea"/>
                <a:cs typeface="+mj-cs"/>
              </a:rPr>
            </a:br>
            <a:endParaRPr lang="cs-CZ" sz="3600" dirty="0">
              <a:latin typeface="+mj-lt"/>
              <a:ea typeface="+mj-ea"/>
              <a:cs typeface="+mj-c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4200" dirty="0">
                <a:latin typeface="+mj-lt"/>
                <a:ea typeface="+mj-ea"/>
                <a:cs typeface="+mj-cs"/>
              </a:rPr>
              <a:t>Po zkušenostech z většiny projektů na UOHS, jsme vyloučili z původní studie NIS = jistota UOHS a ohrožení realizace</a:t>
            </a:r>
          </a:p>
          <a:p>
            <a:endParaRPr lang="cs-CZ" sz="4200" dirty="0">
              <a:latin typeface="+mj-lt"/>
              <a:ea typeface="+mj-ea"/>
              <a:cs typeface="+mj-c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4200" dirty="0" err="1">
                <a:latin typeface="+mj-lt"/>
                <a:ea typeface="+mj-ea"/>
                <a:cs typeface="+mj-cs"/>
              </a:rPr>
              <a:t>eHealth</a:t>
            </a:r>
            <a:r>
              <a:rPr lang="cs-CZ" sz="4200" dirty="0">
                <a:latin typeface="+mj-lt"/>
                <a:ea typeface="+mj-ea"/>
                <a:cs typeface="+mj-cs"/>
              </a:rPr>
              <a:t> = sdílení </a:t>
            </a:r>
            <a:r>
              <a:rPr lang="cs-CZ" sz="4200" dirty="0" err="1">
                <a:latin typeface="+mj-lt"/>
                <a:ea typeface="+mj-ea"/>
                <a:cs typeface="+mj-cs"/>
              </a:rPr>
              <a:t>zdr.dokumentace</a:t>
            </a:r>
            <a:r>
              <a:rPr lang="cs-CZ" sz="4200" dirty="0">
                <a:latin typeface="+mj-lt"/>
                <a:ea typeface="+mj-ea"/>
                <a:cs typeface="+mj-cs"/>
              </a:rPr>
              <a:t>, online služby pacientům, telemedicína… , bez jednotného jazyka odsouzeno k neúspěchu</a:t>
            </a:r>
          </a:p>
          <a:p>
            <a:r>
              <a:rPr lang="cs-CZ" sz="4200" dirty="0">
                <a:latin typeface="+mj-lt"/>
                <a:ea typeface="+mj-ea"/>
                <a:cs typeface="+mj-cs"/>
              </a:rPr>
              <a:t>	</a:t>
            </a:r>
            <a:endParaRPr lang="cs-CZ" sz="165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5638C3B-1B59-439D-A672-22B3C3F2D0D4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B59F5292-8A1E-43EE-B459-415917DB7C8B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6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BF8D4B20-4B69-4757-9A25-233A4A3D3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95AE91B-D074-4616-B5F2-36C19A2CE737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C1ED0A45-D638-4A28-87C4-9D0328521BC6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010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F7B42-2CB9-46BF-8E52-C9B1DA4C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Zkušenosti s IROP26 ve FNOL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2AB941-CC8D-45DF-879E-8C2231A24C12}"/>
              </a:ext>
            </a:extLst>
          </p:cNvPr>
          <p:cNvSpPr txBox="1"/>
          <p:nvPr/>
        </p:nvSpPr>
        <p:spPr>
          <a:xfrm>
            <a:off x="1006679" y="2340527"/>
            <a:ext cx="15943278" cy="850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4200" dirty="0">
                <a:latin typeface="+mj-lt"/>
                <a:ea typeface="+mj-ea"/>
                <a:cs typeface="+mj-cs"/>
              </a:rPr>
              <a:t>Rozhodli jsme se respektovat doporučení WHO, EK a </a:t>
            </a:r>
            <a:r>
              <a:rPr lang="cs-CZ" sz="4200" dirty="0" err="1">
                <a:latin typeface="+mj-lt"/>
                <a:ea typeface="+mj-ea"/>
                <a:cs typeface="+mj-cs"/>
              </a:rPr>
              <a:t>NSeZ</a:t>
            </a:r>
            <a:r>
              <a:rPr lang="cs-CZ" sz="4200" dirty="0">
                <a:latin typeface="+mj-lt"/>
                <a:ea typeface="+mj-ea"/>
                <a:cs typeface="+mj-cs"/>
              </a:rPr>
              <a:t> (MZD) a jít cestou nadnárodních standardů ve zdravotnictví (IHE, HL7) – chyba!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cs-CZ" sz="3200" dirty="0" err="1">
                <a:latin typeface="+mj-lt"/>
                <a:ea typeface="+mj-ea"/>
                <a:cs typeface="+mj-cs"/>
              </a:rPr>
              <a:t>NSeZ</a:t>
            </a:r>
            <a:r>
              <a:rPr lang="cs-CZ" sz="3200" dirty="0">
                <a:latin typeface="+mj-lt"/>
                <a:ea typeface="+mj-ea"/>
                <a:cs typeface="+mj-cs"/>
              </a:rPr>
              <a:t> – Národní strategie elektronického zdravotnictví 2016-2020</a:t>
            </a:r>
            <a:endParaRPr lang="cs-CZ" sz="3000" dirty="0">
              <a:latin typeface="+mj-lt"/>
              <a:ea typeface="+mj-ea"/>
              <a:cs typeface="+mj-cs"/>
            </a:endParaRP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  <a:ea typeface="+mj-ea"/>
                <a:cs typeface="+mj-cs"/>
              </a:rPr>
              <a:t>IHE – ROZHODNUTÍ KOMISE (EU) 2015/1302 </a:t>
            </a:r>
            <a:r>
              <a:rPr lang="cs-CZ" sz="3000" dirty="0">
                <a:latin typeface="+mj-lt"/>
                <a:ea typeface="+mj-ea"/>
                <a:cs typeface="+mj-cs"/>
              </a:rPr>
              <a:t>ze dne 28. července 2015 o identifikaci profilů „</a:t>
            </a:r>
            <a:r>
              <a:rPr lang="cs-CZ" sz="3000" dirty="0" err="1">
                <a:latin typeface="+mj-lt"/>
                <a:ea typeface="+mj-ea"/>
                <a:cs typeface="+mj-cs"/>
              </a:rPr>
              <a:t>Integrating</a:t>
            </a:r>
            <a:r>
              <a:rPr lang="cs-CZ" sz="3000" dirty="0">
                <a:latin typeface="+mj-lt"/>
                <a:ea typeface="+mj-ea"/>
                <a:cs typeface="+mj-cs"/>
              </a:rPr>
              <a:t> </a:t>
            </a:r>
            <a:r>
              <a:rPr lang="cs-CZ" sz="3000" dirty="0" err="1">
                <a:latin typeface="+mj-lt"/>
                <a:ea typeface="+mj-ea"/>
                <a:cs typeface="+mj-cs"/>
              </a:rPr>
              <a:t>the</a:t>
            </a:r>
            <a:r>
              <a:rPr lang="cs-CZ" sz="3000" dirty="0">
                <a:latin typeface="+mj-lt"/>
                <a:ea typeface="+mj-ea"/>
                <a:cs typeface="+mj-cs"/>
              </a:rPr>
              <a:t> </a:t>
            </a:r>
            <a:r>
              <a:rPr lang="cs-CZ" sz="3000" dirty="0" err="1">
                <a:latin typeface="+mj-lt"/>
                <a:ea typeface="+mj-ea"/>
                <a:cs typeface="+mj-cs"/>
              </a:rPr>
              <a:t>Healthcare</a:t>
            </a:r>
            <a:r>
              <a:rPr lang="cs-CZ" sz="3000" dirty="0">
                <a:latin typeface="+mj-lt"/>
                <a:ea typeface="+mj-ea"/>
                <a:cs typeface="+mj-cs"/>
              </a:rPr>
              <a:t> </a:t>
            </a:r>
            <a:r>
              <a:rPr lang="cs-CZ" sz="3000" dirty="0" err="1">
                <a:latin typeface="+mj-lt"/>
                <a:ea typeface="+mj-ea"/>
                <a:cs typeface="+mj-cs"/>
              </a:rPr>
              <a:t>Enterprise</a:t>
            </a:r>
            <a:r>
              <a:rPr lang="cs-CZ" sz="3000" dirty="0">
                <a:latin typeface="+mj-lt"/>
                <a:ea typeface="+mj-ea"/>
                <a:cs typeface="+mj-cs"/>
              </a:rPr>
              <a:t>“ za účelem odkazování </a:t>
            </a:r>
            <a:r>
              <a:rPr lang="cs-CZ" sz="3000" b="1" u="sng" dirty="0">
                <a:latin typeface="+mj-lt"/>
                <a:ea typeface="+mj-ea"/>
                <a:cs typeface="+mj-cs"/>
              </a:rPr>
              <a:t>při zadávání veřejných zakázek 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  <a:ea typeface="+mj-ea"/>
                <a:cs typeface="+mj-cs"/>
              </a:rPr>
              <a:t>IHE se v současnosti využívá v:</a:t>
            </a:r>
          </a:p>
          <a:p>
            <a:pPr marL="2057400" lvl="2" indent="-685800">
              <a:buFont typeface="Arial" panose="020B0604020202020204" pitchFamily="34" charset="0"/>
              <a:buChar char="•"/>
            </a:pPr>
            <a:r>
              <a:rPr lang="cs-CZ" sz="3000" dirty="0" err="1">
                <a:latin typeface="+mj-lt"/>
                <a:ea typeface="+mj-ea"/>
                <a:cs typeface="+mj-cs"/>
              </a:rPr>
              <a:t>NCPeH</a:t>
            </a:r>
            <a:r>
              <a:rPr lang="cs-CZ" sz="3000" dirty="0">
                <a:latin typeface="+mj-lt"/>
                <a:ea typeface="+mj-ea"/>
                <a:cs typeface="+mj-cs"/>
              </a:rPr>
              <a:t> (EU přeshraniční služby)</a:t>
            </a:r>
          </a:p>
          <a:p>
            <a:pPr marL="2057400" lvl="2" indent="-685800">
              <a:buFont typeface="Arial" panose="020B0604020202020204" pitchFamily="34" charset="0"/>
              <a:buChar char="•"/>
            </a:pPr>
            <a:r>
              <a:rPr lang="cs-CZ" sz="3000" dirty="0">
                <a:latin typeface="+mj-lt"/>
                <a:ea typeface="+mj-ea"/>
                <a:cs typeface="+mj-cs"/>
              </a:rPr>
              <a:t>ELGA – </a:t>
            </a:r>
            <a:r>
              <a:rPr lang="cs-CZ" sz="3000" dirty="0" err="1">
                <a:latin typeface="+mj-lt"/>
                <a:ea typeface="+mj-ea"/>
                <a:cs typeface="+mj-cs"/>
              </a:rPr>
              <a:t>eHealth</a:t>
            </a:r>
            <a:r>
              <a:rPr lang="cs-CZ" sz="3000" dirty="0">
                <a:latin typeface="+mj-lt"/>
                <a:ea typeface="+mj-ea"/>
                <a:cs typeface="+mj-cs"/>
              </a:rPr>
              <a:t> Rakousko</a:t>
            </a:r>
          </a:p>
          <a:p>
            <a:pPr marL="2057400" lvl="2" indent="-685800">
              <a:buFont typeface="Arial" panose="020B0604020202020204" pitchFamily="34" charset="0"/>
              <a:buChar char="•"/>
            </a:pPr>
            <a:r>
              <a:rPr lang="cs-CZ" sz="3000" dirty="0">
                <a:latin typeface="+mj-lt"/>
                <a:ea typeface="+mj-ea"/>
                <a:cs typeface="+mj-cs"/>
              </a:rPr>
              <a:t>NHS – </a:t>
            </a:r>
            <a:r>
              <a:rPr lang="cs-CZ" sz="3000" dirty="0" err="1">
                <a:latin typeface="+mj-lt"/>
                <a:ea typeface="+mj-ea"/>
                <a:cs typeface="+mj-cs"/>
              </a:rPr>
              <a:t>eHealth</a:t>
            </a:r>
            <a:r>
              <a:rPr lang="cs-CZ" sz="3000" dirty="0">
                <a:latin typeface="+mj-lt"/>
                <a:ea typeface="+mj-ea"/>
                <a:cs typeface="+mj-cs"/>
              </a:rPr>
              <a:t> Velká Británie</a:t>
            </a:r>
          </a:p>
          <a:p>
            <a:pPr marL="2057400" lvl="2" indent="-685800">
              <a:buFont typeface="Arial" panose="020B0604020202020204" pitchFamily="34" charset="0"/>
              <a:buChar char="•"/>
            </a:pPr>
            <a:r>
              <a:rPr lang="cs-CZ" sz="3000" dirty="0" err="1">
                <a:latin typeface="+mj-lt"/>
                <a:ea typeface="+mj-ea"/>
                <a:cs typeface="+mj-cs"/>
              </a:rPr>
              <a:t>eHealth</a:t>
            </a:r>
            <a:r>
              <a:rPr lang="cs-CZ" sz="3000" dirty="0">
                <a:latin typeface="+mj-lt"/>
                <a:ea typeface="+mj-ea"/>
                <a:cs typeface="+mj-cs"/>
              </a:rPr>
              <a:t> </a:t>
            </a:r>
            <a:r>
              <a:rPr lang="cs-CZ" sz="3000" dirty="0" err="1">
                <a:latin typeface="+mj-lt"/>
                <a:ea typeface="+mj-ea"/>
                <a:cs typeface="+mj-cs"/>
              </a:rPr>
              <a:t>Suisse</a:t>
            </a:r>
            <a:r>
              <a:rPr lang="cs-CZ" sz="3000" dirty="0">
                <a:latin typeface="+mj-lt"/>
                <a:ea typeface="+mj-ea"/>
                <a:cs typeface="+mj-cs"/>
              </a:rPr>
              <a:t> – švýcarský národní </a:t>
            </a:r>
            <a:r>
              <a:rPr lang="cs-CZ" sz="3000" dirty="0" err="1">
                <a:latin typeface="+mj-lt"/>
                <a:ea typeface="+mj-ea"/>
                <a:cs typeface="+mj-cs"/>
              </a:rPr>
              <a:t>eHealth</a:t>
            </a:r>
            <a:endParaRPr lang="cs-CZ" sz="3000" dirty="0">
              <a:latin typeface="+mj-lt"/>
              <a:ea typeface="+mj-ea"/>
              <a:cs typeface="+mj-cs"/>
            </a:endParaRPr>
          </a:p>
          <a:p>
            <a:pPr marL="2057400" lvl="2" indent="-685800">
              <a:buFont typeface="Arial" panose="020B0604020202020204" pitchFamily="34" charset="0"/>
              <a:buChar char="•"/>
            </a:pPr>
            <a:r>
              <a:rPr lang="cs-CZ" sz="3000" dirty="0" err="1">
                <a:latin typeface="+mj-lt"/>
                <a:ea typeface="+mj-ea"/>
                <a:cs typeface="+mj-cs"/>
              </a:rPr>
              <a:t>Gematik</a:t>
            </a:r>
            <a:r>
              <a:rPr lang="cs-CZ" sz="3000" dirty="0">
                <a:latin typeface="+mj-lt"/>
                <a:ea typeface="+mj-ea"/>
                <a:cs typeface="+mj-cs"/>
              </a:rPr>
              <a:t> – německá národní el. zdravotní karta</a:t>
            </a:r>
          </a:p>
          <a:p>
            <a:pPr marL="2057400" lvl="2" indent="-685800">
              <a:buFont typeface="Arial" panose="020B0604020202020204" pitchFamily="34" charset="0"/>
              <a:buChar char="•"/>
            </a:pPr>
            <a:r>
              <a:rPr lang="cs-CZ" sz="3000" dirty="0">
                <a:latin typeface="+mj-lt"/>
                <a:ea typeface="+mj-ea"/>
                <a:cs typeface="+mj-cs"/>
              </a:rPr>
              <a:t>DMP – </a:t>
            </a:r>
            <a:r>
              <a:rPr lang="cs-CZ" sz="3000" dirty="0" err="1">
                <a:latin typeface="+mj-lt"/>
                <a:ea typeface="+mj-ea"/>
                <a:cs typeface="+mj-cs"/>
              </a:rPr>
              <a:t>eHealth</a:t>
            </a:r>
            <a:r>
              <a:rPr lang="cs-CZ" sz="3000" dirty="0">
                <a:latin typeface="+mj-lt"/>
                <a:ea typeface="+mj-ea"/>
                <a:cs typeface="+mj-cs"/>
              </a:rPr>
              <a:t> Francie</a:t>
            </a:r>
          </a:p>
          <a:p>
            <a:pPr marL="2057400" lvl="2" indent="-685800">
              <a:buFont typeface="Arial" panose="020B0604020202020204" pitchFamily="34" charset="0"/>
              <a:buChar char="•"/>
            </a:pPr>
            <a:r>
              <a:rPr lang="cs-CZ" sz="3000" dirty="0">
                <a:latin typeface="+mj-lt"/>
                <a:ea typeface="+mj-ea"/>
                <a:cs typeface="+mj-cs"/>
              </a:rPr>
              <a:t>Kanta – </a:t>
            </a:r>
            <a:r>
              <a:rPr lang="cs-CZ" sz="3000" dirty="0" err="1">
                <a:latin typeface="+mj-lt"/>
                <a:ea typeface="+mj-ea"/>
                <a:cs typeface="+mj-cs"/>
              </a:rPr>
              <a:t>eHealth</a:t>
            </a:r>
            <a:r>
              <a:rPr lang="cs-CZ" sz="3000" dirty="0">
                <a:latin typeface="+mj-lt"/>
                <a:ea typeface="+mj-ea"/>
                <a:cs typeface="+mj-cs"/>
              </a:rPr>
              <a:t> Finska, dále USA, Austrálie, JAR…</a:t>
            </a:r>
          </a:p>
          <a:p>
            <a:pPr marL="2057400" lvl="2" indent="-685800">
              <a:buFont typeface="Arial" panose="020B0604020202020204" pitchFamily="34" charset="0"/>
              <a:buChar char="•"/>
            </a:pPr>
            <a:endParaRPr lang="cs-CZ" sz="3600" dirty="0">
              <a:latin typeface="+mj-lt"/>
              <a:ea typeface="+mj-ea"/>
              <a:cs typeface="+mj-cs"/>
            </a:endParaRPr>
          </a:p>
          <a:p>
            <a:pPr marL="1371600" lvl="1" indent="-685800">
              <a:buFont typeface="Arial" panose="020B0604020202020204" pitchFamily="34" charset="0"/>
              <a:buChar char="•"/>
            </a:pPr>
            <a:endParaRPr lang="cs-CZ" sz="4200" dirty="0">
              <a:latin typeface="+mj-lt"/>
              <a:ea typeface="+mj-ea"/>
              <a:cs typeface="+mj-c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165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9D70A03-DC85-4EB2-9A6D-4411075EB9A0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1F8C99E8-310D-49EE-A823-B2B02ECD4ECC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6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1E12F957-8AF0-4A3C-B15B-98DE164D7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3BB007A-FEE8-4778-87F7-99213A36430C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FC3D65B4-A943-4A78-B4A9-378C035D0DFA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638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F7B42-2CB9-46BF-8E52-C9B1DA4C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Zkušenosti s IROP26 ve FNOL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2AB941-CC8D-45DF-879E-8C2231A24C12}"/>
              </a:ext>
            </a:extLst>
          </p:cNvPr>
          <p:cNvSpPr txBox="1"/>
          <p:nvPr/>
        </p:nvSpPr>
        <p:spPr>
          <a:xfrm>
            <a:off x="1006679" y="2340527"/>
            <a:ext cx="1594327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+mj-lt"/>
                <a:ea typeface="+mj-ea"/>
                <a:cs typeface="+mj-cs"/>
              </a:rPr>
              <a:t>A jaká byla realita?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3600" dirty="0">
                <a:latin typeface="+mj-lt"/>
                <a:ea typeface="+mj-ea"/>
                <a:cs typeface="+mj-cs"/>
              </a:rPr>
              <a:t>Zakázka rozdělena na 3 VZ: samostatná IP, HW k IP a dozor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3600" dirty="0">
                <a:latin typeface="+mj-lt"/>
                <a:ea typeface="+mj-ea"/>
                <a:cs typeface="+mj-cs"/>
              </a:rPr>
              <a:t>Hlavní VZ na </a:t>
            </a:r>
            <a:r>
              <a:rPr lang="cs-CZ" sz="3600" b="1" dirty="0">
                <a:latin typeface="+mj-lt"/>
                <a:ea typeface="+mj-ea"/>
                <a:cs typeface="+mj-cs"/>
              </a:rPr>
              <a:t>IP</a:t>
            </a:r>
            <a:r>
              <a:rPr lang="cs-CZ" sz="3600" dirty="0">
                <a:latin typeface="+mj-lt"/>
                <a:ea typeface="+mj-ea"/>
                <a:cs typeface="+mj-cs"/>
              </a:rPr>
              <a:t> vypsána dne 23.3.2020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3600" dirty="0">
                <a:latin typeface="+mj-lt"/>
                <a:ea typeface="+mj-ea"/>
                <a:cs typeface="+mj-cs"/>
              </a:rPr>
              <a:t>7.5.2020 - Po vypořádání desítky dotazů přišla námitka na UOHS od společnosti </a:t>
            </a:r>
            <a:r>
              <a:rPr lang="cs-CZ" sz="3600" dirty="0" err="1">
                <a:latin typeface="+mj-lt"/>
                <a:ea typeface="+mj-ea"/>
                <a:cs typeface="+mj-cs"/>
              </a:rPr>
              <a:t>Good</a:t>
            </a:r>
            <a:r>
              <a:rPr lang="cs-CZ" sz="3600" dirty="0">
                <a:latin typeface="+mj-lt"/>
                <a:ea typeface="+mj-ea"/>
                <a:cs typeface="+mj-cs"/>
              </a:rPr>
              <a:t> </a:t>
            </a:r>
            <a:r>
              <a:rPr lang="cs-CZ" sz="3600" dirty="0" err="1">
                <a:latin typeface="+mj-lt"/>
                <a:ea typeface="+mj-ea"/>
                <a:cs typeface="+mj-cs"/>
              </a:rPr>
              <a:t>at</a:t>
            </a:r>
            <a:r>
              <a:rPr lang="cs-CZ" sz="3600" dirty="0">
                <a:latin typeface="+mj-lt"/>
                <a:ea typeface="+mj-ea"/>
                <a:cs typeface="+mj-cs"/>
              </a:rPr>
              <a:t> IT s.r.o., která neměla žádné zkušenosti ve zdravotnictví a ani vzdáleně nesplňovala kvalifikační kritéria. </a:t>
            </a:r>
            <a:r>
              <a:rPr lang="cs-CZ" sz="3600" b="1" dirty="0">
                <a:latin typeface="+mj-lt"/>
                <a:ea typeface="+mj-ea"/>
                <a:cs typeface="+mj-cs"/>
              </a:rPr>
              <a:t>Vadilo jim IHE! Prý diskriminace… </a:t>
            </a:r>
            <a:r>
              <a:rPr lang="cs-CZ" sz="3600" b="1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cs-CZ" sz="3600" b="1" dirty="0">
              <a:latin typeface="+mj-lt"/>
              <a:ea typeface="+mj-ea"/>
              <a:cs typeface="+mj-c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3600" dirty="0">
                <a:latin typeface="+mj-lt"/>
                <a:ea typeface="+mj-ea"/>
                <a:cs typeface="+mj-cs"/>
              </a:rPr>
              <a:t>2.6.2020 – UOHS poslal oznámení o zahájení správního řízení o přezkoumání úkonů zadavatele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3600" dirty="0">
                <a:latin typeface="+mj-lt"/>
                <a:ea typeface="+mj-ea"/>
                <a:cs typeface="+mj-cs"/>
              </a:rPr>
              <a:t>7.7.2020 – otevírání obálek, jedna nabídka…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3600" dirty="0">
                <a:latin typeface="+mj-lt"/>
                <a:ea typeface="+mj-ea"/>
                <a:cs typeface="+mj-cs"/>
              </a:rPr>
              <a:t>23.7.2020 – správní řízení zastaveno, asi se kluci domluvili, měli jsme opravdu „nabito“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C31B3D49-268E-45D1-8575-7E5A6D84E439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6FC6BFDD-B009-4089-A6FB-0E0EEAD3A5DE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6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6B91E88F-8FC1-4B3D-9D76-E9226B0E2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C8B081C-579F-4F5D-BAA7-47D0603770D7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35E7C081-93DB-4CE9-845F-DF44D4E2A066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82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F7B42-2CB9-46BF-8E52-C9B1DA4C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Zkušenosti s IROP26 ve FNOL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2AB941-CC8D-45DF-879E-8C2231A24C12}"/>
              </a:ext>
            </a:extLst>
          </p:cNvPr>
          <p:cNvSpPr txBox="1"/>
          <p:nvPr/>
        </p:nvSpPr>
        <p:spPr>
          <a:xfrm>
            <a:off x="1006679" y="2340527"/>
            <a:ext cx="15943278" cy="7455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200" b="1" dirty="0">
                <a:latin typeface="+mj-lt"/>
                <a:ea typeface="+mj-ea"/>
                <a:cs typeface="+mj-cs"/>
              </a:rPr>
              <a:t>A jaká byla realita?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4200" dirty="0">
                <a:latin typeface="+mj-lt"/>
                <a:ea typeface="+mj-ea"/>
                <a:cs typeface="+mj-cs"/>
              </a:rPr>
              <a:t>U HW nastal jiný problém, tedy dva. 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cs-CZ" sz="4200" dirty="0">
                <a:latin typeface="+mj-lt"/>
                <a:ea typeface="+mj-ea"/>
                <a:cs typeface="+mj-cs"/>
              </a:rPr>
              <a:t>1) Huawei, museli jsme zrušit, ošetřit dle doporučení NUKIB a vypsat znovu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cs-CZ" sz="4200" dirty="0">
                <a:latin typeface="+mj-lt"/>
                <a:ea typeface="+mj-ea"/>
                <a:cs typeface="+mj-cs"/>
              </a:rPr>
              <a:t>2) Pozor na slovíčkaření, chcete-li aktuální, či předchozí verzi SW, tak musíte definovat přesně verze 7 a verze 6, přestože je předposlední verze 6.7 a aktuální 7, tedy opět zrušení zakázky a vypsání znova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4200" dirty="0">
                <a:latin typeface="+mj-lt"/>
                <a:ea typeface="+mj-ea"/>
                <a:cs typeface="+mj-cs"/>
              </a:rPr>
              <a:t>Po druhém vypsání jsme na konci září 2020 a otevírání obálek dne 19.10.2020! Přesně půl roku od vypsání VZ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4200" b="1" u="sng" dirty="0">
                <a:latin typeface="+mj-lt"/>
                <a:ea typeface="+mj-ea"/>
                <a:cs typeface="+mj-cs"/>
              </a:rPr>
              <a:t>Do nedávna FNOL jediná realizovaná zakázka IROP26!</a:t>
            </a:r>
          </a:p>
          <a:p>
            <a:endParaRPr lang="cs-CZ" sz="165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5F8A8F5E-1559-46C2-82A0-E5915C1924E4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C959F7F1-534E-4038-B09A-DFC7B48BB487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6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CF94182-E897-46D8-BB37-19C3A3355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EDB45DE-18B7-47F9-8496-1AC480223DF0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17AA94FF-7D5E-4A14-8B90-6727A74E9395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0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F7B42-2CB9-46BF-8E52-C9B1DA4C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12" y="823020"/>
            <a:ext cx="12801600" cy="914400"/>
          </a:xfrm>
        </p:spPr>
        <p:txBody>
          <a:bodyPr/>
          <a:lstStyle/>
          <a:p>
            <a:r>
              <a:rPr lang="cs-CZ" dirty="0"/>
              <a:t>Jak ovlivnil ZKB VZ?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A4E20DC-886E-460C-93BE-B3BB887CC7E8}"/>
              </a:ext>
            </a:extLst>
          </p:cNvPr>
          <p:cNvSpPr txBox="1"/>
          <p:nvPr/>
        </p:nvSpPr>
        <p:spPr>
          <a:xfrm>
            <a:off x="981512" y="2642531"/>
            <a:ext cx="15943278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sz="4800" dirty="0" err="1">
                <a:latin typeface="+mj-lt"/>
                <a:ea typeface="+mj-ea"/>
                <a:cs typeface="+mj-cs"/>
              </a:rPr>
              <a:t>Pravomoce</a:t>
            </a:r>
            <a:r>
              <a:rPr lang="cs-CZ" sz="4800" dirty="0">
                <a:latin typeface="+mj-lt"/>
                <a:ea typeface="+mj-ea"/>
                <a:cs typeface="+mj-cs"/>
              </a:rPr>
              <a:t> MKB (VKB) při zadávání VZ: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cs-CZ" sz="4200" dirty="0">
                <a:latin typeface="+mj-lt"/>
                <a:ea typeface="+mj-ea"/>
                <a:cs typeface="+mj-cs"/>
              </a:rPr>
              <a:t>Povinná osoba stanovuje podmínky nákupu IT a ZT (§8,82/2018)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cs-CZ" sz="4200" dirty="0">
                <a:latin typeface="+mj-lt"/>
                <a:ea typeface="+mj-ea"/>
                <a:cs typeface="+mj-cs"/>
              </a:rPr>
              <a:t>Rozhoduje se o AR a BIA pro významné dodavatele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cs-CZ" sz="4200" dirty="0">
                <a:latin typeface="+mj-lt"/>
                <a:ea typeface="+mj-ea"/>
                <a:cs typeface="+mj-cs"/>
              </a:rPr>
              <a:t>Dobré mít metodiku AR a BIA, která lze v případě sporů předložit UOHS</a:t>
            </a:r>
          </a:p>
          <a:p>
            <a:pPr marL="1371600" lvl="1" indent="-685800">
              <a:buFont typeface="Arial" panose="020B0604020202020204" pitchFamily="34" charset="0"/>
              <a:buChar char="•"/>
            </a:pPr>
            <a:r>
              <a:rPr lang="cs-CZ" sz="4200" dirty="0">
                <a:latin typeface="+mj-lt"/>
                <a:ea typeface="+mj-ea"/>
                <a:cs typeface="+mj-cs"/>
              </a:rPr>
              <a:t>AR a BIA ještě před vypsáním VZ!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s-CZ" sz="1650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18846A9-CF9F-4BB1-A814-2A3DBA74B9BF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6DCFB2B6-379E-4A59-A205-312DD39DE54F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7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F3034FBC-CF5F-40D7-A1CF-ECC7E7F19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088D9AD7-6363-4294-A274-CB768A55BEE2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C636146A-705A-496D-A12F-0E58AAFF4B35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845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F7B42-2CB9-46BF-8E52-C9B1DA4C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Postup před vypsáním VZ (IT) ve FNOL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A4E20DC-886E-460C-93BE-B3BB887CC7E8}"/>
              </a:ext>
            </a:extLst>
          </p:cNvPr>
          <p:cNvSpPr txBox="1"/>
          <p:nvPr/>
        </p:nvSpPr>
        <p:spPr>
          <a:xfrm>
            <a:off x="981512" y="2642531"/>
            <a:ext cx="1594327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5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382FD56-3E40-4222-8FE2-375C459E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8155"/>
            <a:ext cx="18288000" cy="3870690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6159087C-5B53-4336-AA9F-B8D8A515D284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874A08E4-02CE-47BC-96CA-D75F4D099722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7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A484F7F7-1F97-4FF2-8552-E085FE481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98FEFB08-7B2C-408A-B1B0-DB4D92F70741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B4C35EE7-0602-4471-8C97-4635E0A4EA46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818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0E856-8ADD-48D4-8F37-09A5E34A8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0630" y="5265143"/>
            <a:ext cx="14991560" cy="3339366"/>
          </a:xfrm>
        </p:spPr>
        <p:txBody>
          <a:bodyPr anchor="t">
            <a:normAutofit/>
          </a:bodyPr>
          <a:lstStyle/>
          <a:p>
            <a:r>
              <a:rPr lang="cs-CZ" dirty="0"/>
              <a:t>Děkuji za pozornost</a:t>
            </a:r>
            <a:br>
              <a:rPr lang="cs-CZ" dirty="0"/>
            </a:br>
            <a:r>
              <a:rPr lang="cs-CZ" sz="3600" dirty="0"/>
              <a:t>antonin.hlavinka@fnol.cz</a:t>
            </a:r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3B78D9F1-2C9E-4450-A81C-60E341569B36}"/>
              </a:ext>
            </a:extLst>
          </p:cNvPr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19ADE5F0-4BC8-44E3-94B9-B58228F980DD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46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1E6189FC-D158-43EC-AB86-09E28CD2B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9E10F4B7-173E-4731-A350-4FC39D45D5DA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27080EC5-83D6-437C-A2A6-88817A1E45CA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7590214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22</TotalTime>
  <Words>609</Words>
  <Application>Microsoft Office PowerPoint</Application>
  <PresentationFormat>Vlastní</PresentationFormat>
  <Paragraphs>73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Wingdings</vt:lpstr>
      <vt:lpstr>Roboto Condensed Light</vt:lpstr>
      <vt:lpstr>Calibri</vt:lpstr>
      <vt:lpstr>Arial</vt:lpstr>
      <vt:lpstr>Roboto Condensed</vt:lpstr>
      <vt:lpstr>Medical</vt:lpstr>
      <vt:lpstr>Prezentace aplikace PowerPoint</vt:lpstr>
      <vt:lpstr>Soutěže IT zakázek z dotačních titulů</vt:lpstr>
      <vt:lpstr>Zkušenosti s IROP26 ve FNOL</vt:lpstr>
      <vt:lpstr>Zkušenosti s IROP26 ve FNOL</vt:lpstr>
      <vt:lpstr>Zkušenosti s IROP26 ve FNOL</vt:lpstr>
      <vt:lpstr>Zkušenosti s IROP26 ve FNOL</vt:lpstr>
      <vt:lpstr>Jak ovlivnil ZKB VZ?</vt:lpstr>
      <vt:lpstr>Postup před vypsáním VZ (IT) ve FNOL</vt:lpstr>
      <vt:lpstr>Děkuji za pozornost antonin.hlavinka@fnol.cz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Matěj Kováč</cp:lastModifiedBy>
  <cp:revision>8</cp:revision>
  <dcterms:created xsi:type="dcterms:W3CDTF">2017-06-01T08:02:02Z</dcterms:created>
  <dcterms:modified xsi:type="dcterms:W3CDTF">2021-10-06T12:58:02Z</dcterms:modified>
</cp:coreProperties>
</file>